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80" autoAdjust="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882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播放影片後，向學生提出思考問題（見後頁）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來源：教育多媒體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處世的智慧──反省和寬恕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(10’31-12’17”)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https://emm.edcity.hk/media/0_hbi17v6a</a:t>
            </a:r>
            <a:endParaRPr lang="en-US" altLang="zh-HK" sz="1200" kern="1200" dirty="0" smtClean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09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反思問題旨在</a:t>
            </a:r>
            <a:r>
              <a:rPr lang="zh-TW" altLang="zh-HK" sz="1200" dirty="0" smtClean="0">
                <a:effectLst/>
              </a:rPr>
              <a:t>讓學生初步思考自己處理紛爭的方法</a:t>
            </a:r>
            <a:r>
              <a:rPr lang="zh-TW" altLang="en-US" sz="1200" dirty="0" smtClean="0">
                <a:effectLst/>
              </a:rPr>
              <a:t>，</a:t>
            </a:r>
            <a:r>
              <a:rPr lang="zh-TW" altLang="zh-HK" sz="1200" dirty="0" smtClean="0">
                <a:effectLst/>
              </a:rPr>
              <a:t>學習理性地處理與朋友間的紛爭。</a:t>
            </a:r>
            <a:endParaRPr lang="en-US" altLang="zh-TW" sz="120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HK" sz="120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effectLst/>
              </a:rPr>
              <a:t>教師在引導學生討論時，宜聚焦在</a:t>
            </a:r>
            <a:r>
              <a:rPr lang="zh-TW" altLang="en-US" sz="1200" u="sng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雯雯</a:t>
            </a: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1200" u="sng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善善</a:t>
            </a:r>
            <a:r>
              <a:rPr lang="zh-TW" altLang="en-US" sz="1200" u="none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的價值觀和與人相處時的態度作討論，引導學生認清尊重、體諒以及同理心在與人相處時的重要。</a:t>
            </a:r>
            <a:endParaRPr lang="en-US" altLang="zh-TW" sz="1200" u="none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u="none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none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情境中雯雯和善善雙方各持己見</a:t>
            </a:r>
            <a:r>
              <a:rPr lang="zh-TW" altLang="en-US" sz="1200" u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，爭持不下，教師可以分享生活中雙方各不相讓的例子，讓學生想一想互不相讓背後的原因，從而帶出生活中大家或許會有不同的想法，是因為大家背景、志趣不同，作為同儕友好，應該</a:t>
            </a:r>
            <a:r>
              <a:rPr lang="zh-TW" altLang="en-US" sz="1200" b="1" u="sng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多留意自己和他人的需要和感受</a:t>
            </a:r>
            <a:r>
              <a:rPr lang="zh-TW" altLang="en-US" sz="1200" u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，並在適當的時候</a:t>
            </a:r>
            <a:r>
              <a:rPr lang="zh-TW" altLang="en-US" sz="1200" b="1" u="sng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冷靜理性</a:t>
            </a:r>
            <a:r>
              <a:rPr lang="zh-TW" altLang="en-US" sz="1200" u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地</a:t>
            </a:r>
            <a:r>
              <a:rPr lang="zh-TW" altLang="en-US" sz="1200" b="1" u="sng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尋求共識</a:t>
            </a:r>
            <a:r>
              <a:rPr lang="zh-TW" altLang="en-US" sz="1200" u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，做到</a:t>
            </a:r>
            <a:r>
              <a:rPr lang="zh-TW" altLang="en-US" sz="1200" b="1" u="sng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和而不同</a:t>
            </a:r>
            <a:r>
              <a:rPr lang="zh-TW" altLang="en-US" sz="1200" u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1200" u="none" baseline="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u="none" baseline="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none" baseline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教師在總結時，可以向學生指出以下重點：</a:t>
            </a:r>
            <a:endParaRPr lang="en-US" altLang="zh-TW" sz="1200" u="none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紛爭往往由誤解引致，試多以同理心考慮對方的想法及感受，再作出反應。</a:t>
            </a:r>
            <a:endParaRPr lang="en-HK" altLang="zh-TW" sz="10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紛爭出現時容易有負面情緒，應多加留意自己的言行會否對別人帶來傷害。</a:t>
            </a:r>
            <a:endParaRPr lang="en-US" altLang="zh-TW" sz="10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處理衝突應保持冷靜、理性</a:t>
            </a:r>
            <a:endParaRPr lang="en-US" altLang="zh-TW" sz="10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dirty="0" smtClean="0">
                <a:ea typeface="DFKai-SB" panose="03000509000000000000" pitchFamily="49" charset="-120"/>
                <a:cs typeface="DFKai-SB" panose="03000509000000000000" pitchFamily="49" charset="-120"/>
              </a:rPr>
              <a:t>紛爭過後後，應重建信任關係及友誼</a:t>
            </a:r>
            <a:endParaRPr lang="en-HK" altLang="zh-HK" sz="10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92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教師宜透過學生的經歷，引導學生理性看待人與人相處時發生的衝突，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明白交友之道貴乎尊重及體諒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教師應就學生的回應，歸納重點並提醒學生：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普通朋友間由於彼此了解不深，誤會或紛爭也較易出現，故與普通朋友相處時，需加強溝通，多加體諒、了解他人的處境，避免紛爭。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友情越是密切，雙方交往機會越頻密，對彼此的期望也會提高，發生衝突的機會也可能增加。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妥善處理紛爭，是維持友誼</a:t>
            </a:r>
            <a:r>
              <a:rPr lang="en-US" altLang="zh-TW" sz="1200" dirty="0" smtClean="0">
                <a:effectLst/>
              </a:rPr>
              <a:t>/</a:t>
            </a:r>
            <a:r>
              <a:rPr lang="zh-TW" altLang="en-US" sz="1200" dirty="0" smtClean="0">
                <a:effectLst/>
              </a:rPr>
              <a:t>良好人際關係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的重要方法之一。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任何事情都有可能引起紛爭，我們需要檢討紛爭是不是因誤解而引致，自己是否責任。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紛爭出現時，大家都容易有負面情緒，我們需要以冷靜的態度來處理衝突，了解事情的前因後果，避免作出錯誤的判斷與反應。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解決紛爭的方法包括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  <a:sym typeface="Wingdings" panose="05000000000000000000" pitchFamily="2" charset="2"/>
              </a:rPr>
              <a:t>：（以下僅供參考，學生可自由回應）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接納及尊重別人對事情的看法。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先反省，少批評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避免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自我中心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必要時請求師長介入及調解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920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emm.edcity.hk/media/0_hbi17v6a" TargetMode="Externa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F5584B-F274-4246-BEC7-6AE199EF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056242"/>
            <a:ext cx="7729287" cy="11937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 我與朋友發生紛爭 」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0FA2F2-42A6-47EC-AD4C-16A404AAA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342" y="4196119"/>
            <a:ext cx="4797469" cy="2250666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價值觀教育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德育、公民及國民教育組製作</a:t>
            </a:r>
          </a:p>
          <a:p>
            <a:pPr algn="l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D16D9B7-9652-4A16-87CF-249A9BE6D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4" descr="Group of people having couple conflicts">
            <a:extLst>
              <a:ext uri="{FF2B5EF4-FFF2-40B4-BE49-F238E27FC236}">
                <a16:creationId xmlns:a16="http://schemas.microsoft.com/office/drawing/2014/main" id="{BB125407-B7EE-8A47-8E15-7B6114B4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5974" b="2"/>
          <a:stretch/>
        </p:blipFill>
        <p:spPr bwMode="auto">
          <a:xfrm>
            <a:off x="2903919" y="299572"/>
            <a:ext cx="3615421" cy="26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>
            <a:extLst>
              <a:ext uri="{FF2B5EF4-FFF2-40B4-BE49-F238E27FC236}">
                <a16:creationId xmlns:a16="http://schemas.microsoft.com/office/drawing/2014/main" id="{885B9A6B-241F-4111-9643-46B0E424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3BD896CD-7008-47F0-944D-BA9621748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80261"/>
              </p:ext>
            </p:extLst>
          </p:nvPr>
        </p:nvGraphicFramePr>
        <p:xfrm>
          <a:off x="707526" y="1725922"/>
          <a:ext cx="7728949" cy="4149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 hangingPunc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透過短片討論及經驗分享，探討處理朋輩紛爭的方法，學習以同理心設身處地的去感受和體諒別人，並以理性思考、尊重的態度來處理紛爭。</a:t>
                      </a:r>
                    </a:p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344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培養尊重及同理心的態度與朋友相處。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學習理性地處理朋友間的紛爭。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同理心、尊重、體諒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1E40533-736F-47FD-9112-A088F5C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E16C5184-0A3B-4571-A972-1F2C948B5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B0EB4D0-805D-4CAA-8404-5C8D8146E531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教育多媒體</a:t>
            </a:r>
            <a:endParaRPr lang="zh-HK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" y="1672126"/>
            <a:ext cx="7651143" cy="483454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603333"/>
            <a:ext cx="7906566" cy="4321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zh-TW" altLang="en-US" sz="3400" u="sng" dirty="0">
                <a:solidFill>
                  <a:srgbClr val="535353"/>
                </a:solidFill>
              </a:rPr>
              <a:t>雯</a:t>
            </a:r>
            <a:r>
              <a:rPr lang="zh-TW" altLang="en-US" sz="3400" u="sng" dirty="0" smtClean="0">
                <a:solidFill>
                  <a:srgbClr val="535353"/>
                </a:solidFill>
              </a:rPr>
              <a:t>雯</a:t>
            </a:r>
            <a:r>
              <a:rPr lang="zh-TW" altLang="en-US" sz="3400" dirty="0" smtClean="0">
                <a:solidFill>
                  <a:srgbClr val="535353"/>
                </a:solidFill>
              </a:rPr>
              <a:t>和</a:t>
            </a:r>
            <a:r>
              <a:rPr lang="zh-TW" altLang="en-US" sz="3400" u="sng" dirty="0" smtClean="0">
                <a:solidFill>
                  <a:srgbClr val="535353"/>
                </a:solidFill>
              </a:rPr>
              <a:t>善善</a:t>
            </a:r>
            <a:r>
              <a:rPr lang="zh-TW" altLang="en-US" sz="3400" dirty="0" smtClean="0">
                <a:solidFill>
                  <a:srgbClr val="535353"/>
                </a:solidFill>
              </a:rPr>
              <a:t>在</a:t>
            </a:r>
            <a:r>
              <a:rPr lang="zh-TW" altLang="en-US" sz="3400" dirty="0">
                <a:solidFill>
                  <a:srgbClr val="535353"/>
                </a:solidFill>
              </a:rPr>
              <a:t>相處上有甚麼問題？為甚麼她們之間會出現紛爭？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zh-TW" altLang="en-US" sz="3400" dirty="0">
                <a:solidFill>
                  <a:srgbClr val="535353"/>
                </a:solidFill>
              </a:rPr>
              <a:t>以二人一組，分別飾演</a:t>
            </a:r>
            <a:r>
              <a:rPr lang="zh-TW" altLang="en-US" sz="3400" u="sng" dirty="0">
                <a:solidFill>
                  <a:srgbClr val="535353"/>
                </a:solidFill>
              </a:rPr>
              <a:t>雯</a:t>
            </a:r>
            <a:r>
              <a:rPr lang="zh-TW" altLang="en-US" sz="3400" u="sng" dirty="0" smtClean="0">
                <a:solidFill>
                  <a:srgbClr val="535353"/>
                </a:solidFill>
              </a:rPr>
              <a:t>雯</a:t>
            </a:r>
            <a:r>
              <a:rPr lang="zh-TW" altLang="en-US" sz="3400" dirty="0" smtClean="0">
                <a:solidFill>
                  <a:srgbClr val="535353"/>
                </a:solidFill>
              </a:rPr>
              <a:t>和</a:t>
            </a:r>
            <a:r>
              <a:rPr lang="zh-TW" altLang="en-US" sz="3400" u="sng" dirty="0" smtClean="0">
                <a:solidFill>
                  <a:srgbClr val="535353"/>
                </a:solidFill>
              </a:rPr>
              <a:t>善</a:t>
            </a:r>
            <a:r>
              <a:rPr lang="zh-TW" altLang="en-US" sz="3400" u="sng" dirty="0">
                <a:solidFill>
                  <a:srgbClr val="535353"/>
                </a:solidFill>
              </a:rPr>
              <a:t>善</a:t>
            </a:r>
            <a:r>
              <a:rPr lang="zh-TW" altLang="en-US" sz="3400" dirty="0">
                <a:solidFill>
                  <a:srgbClr val="535353"/>
                </a:solidFill>
              </a:rPr>
              <a:t>，並以同理心考慮對方的想法／感受，重新提出午膳建議，令結果變得不一樣。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58" y="4546631"/>
            <a:ext cx="2002942" cy="20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1009650" y="544279"/>
            <a:ext cx="775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經驗分享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紛爭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要解決 </a:t>
            </a:r>
            <a:endParaRPr lang="zh-HK" altLang="en-US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567917" y="1605938"/>
            <a:ext cx="3902483" cy="4655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試回憶最近一次你與朋友或同學發生紛爭的經歷。當時大家能夠順利平息糾紛嗎？為甚麼</a:t>
            </a:r>
            <a:r>
              <a:rPr lang="en-US" altLang="zh-TW" sz="32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試和組員分享經驗，</a:t>
            </a:r>
            <a:r>
              <a:rPr lang="zh-TW" altLang="en-US" sz="3200" dirty="0" smtClean="0">
                <a:solidFill>
                  <a:schemeClr val="bg1"/>
                </a:solidFill>
              </a:rPr>
              <a:t>並</a:t>
            </a:r>
            <a:r>
              <a:rPr lang="zh-TW" altLang="en-US" sz="3200" dirty="0">
                <a:solidFill>
                  <a:schemeClr val="bg1"/>
                </a:solidFill>
              </a:rPr>
              <a:t>將</a:t>
            </a:r>
            <a:r>
              <a:rPr lang="zh-TW" altLang="en-US" sz="3200" dirty="0" smtClean="0">
                <a:solidFill>
                  <a:schemeClr val="bg1"/>
                </a:solidFill>
              </a:rPr>
              <a:t>建議歸納成</a:t>
            </a: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zh-TW" altLang="en-US" sz="3200" dirty="0" smtClean="0">
                <a:solidFill>
                  <a:schemeClr val="bg1"/>
                </a:solidFill>
              </a:rPr>
              <a:t>「</a:t>
            </a:r>
            <a:r>
              <a:rPr lang="zh-TW" altLang="en-US" sz="3200" b="1" dirty="0">
                <a:solidFill>
                  <a:srgbClr val="7030A0"/>
                </a:solidFill>
              </a:rPr>
              <a:t>解決紛爭小錦囊</a:t>
            </a:r>
            <a:r>
              <a:rPr lang="zh-TW" altLang="en-US" sz="3200" dirty="0" smtClean="0">
                <a:solidFill>
                  <a:schemeClr val="bg1"/>
                </a:solidFill>
              </a:rPr>
              <a:t>」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1A3A1E5-2539-9B4E-B1D9-2A154D2CC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16" y="2989928"/>
            <a:ext cx="3246844" cy="15178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286000" y="5617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32549"/>
            <a:ext cx="7471186" cy="3366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與朋友相處須以真誠相待，互相尊重，和諧共處。解決朋友間的紛爭時，應</a:t>
            </a: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以同理心設身處地的去感受和體諒別人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，尊重別人對事情的看法，切勿以自我為中心，也要注意表達意見時的語氣及態度。當問題解決後，便應重建信任關係及友誼。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94" y="4717438"/>
            <a:ext cx="1625540" cy="16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5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00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815</Words>
  <Application>Microsoft Office PowerPoint</Application>
  <PresentationFormat>如螢幕大小 (4:3)</PresentationFormat>
  <Paragraphs>60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Montserrat</vt:lpstr>
      <vt:lpstr>微軟正黑體</vt:lpstr>
      <vt:lpstr>新細明體</vt:lpstr>
      <vt:lpstr>DFKai-SB</vt:lpstr>
      <vt:lpstr>Arial</vt:lpstr>
      <vt:lpstr>Calibri</vt:lpstr>
      <vt:lpstr>Calibri Light</vt:lpstr>
      <vt:lpstr>Times New Roman</vt:lpstr>
      <vt:lpstr>Wingdings</vt:lpstr>
      <vt:lpstr>Wingdings 2</vt:lpstr>
      <vt:lpstr>Office 佈景主題</vt:lpstr>
      <vt:lpstr>生活事件事例 「 我與朋友發生紛爭 」</vt:lpstr>
      <vt:lpstr>PowerPoint 簡報</vt:lpstr>
      <vt:lpstr>影片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60</cp:revision>
  <dcterms:created xsi:type="dcterms:W3CDTF">2021-09-29T04:22:10Z</dcterms:created>
  <dcterms:modified xsi:type="dcterms:W3CDTF">2021-11-08T06:17:35Z</dcterms:modified>
</cp:coreProperties>
</file>